
<file path=[Content_Types].xml><?xml version="1.0" encoding="utf-8"?>
<Types xmlns="http://schemas.openxmlformats.org/package/2006/content-types">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8"/>
  </p:notesMasterIdLst>
  <p:sldIdLst>
    <p:sldId id="256" r:id="rId2"/>
    <p:sldId id="257" r:id="rId3"/>
    <p:sldId id="270" r:id="rId4"/>
    <p:sldId id="271" r:id="rId5"/>
    <p:sldId id="272" r:id="rId6"/>
    <p:sldId id="273" r:id="rId7"/>
    <p:sldId id="274" r:id="rId8"/>
    <p:sldId id="275" r:id="rId9"/>
    <p:sldId id="278" r:id="rId10"/>
    <p:sldId id="276" r:id="rId11"/>
    <p:sldId id="277" r:id="rId12"/>
    <p:sldId id="279" r:id="rId13"/>
    <p:sldId id="281" r:id="rId14"/>
    <p:sldId id="280" r:id="rId15"/>
    <p:sldId id="269" r:id="rId16"/>
    <p:sldId id="283" r:id="rId1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71581" autoAdjust="0"/>
  </p:normalViewPr>
  <p:slideViewPr>
    <p:cSldViewPr>
      <p:cViewPr varScale="1">
        <p:scale>
          <a:sx n="53" d="100"/>
          <a:sy n="53" d="100"/>
        </p:scale>
        <p:origin x="1896" y="72"/>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6C19E7A-00F2-48AD-AF9A-D6C952CB6DEB}" type="datetimeFigureOut">
              <a:rPr lang="en-GB" smtClean="0"/>
              <a:t>09/08/2016</a:t>
            </a:fld>
            <a:endParaRPr lang="en-GB"/>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EF4C6FF-3AE9-487F-97C7-D9C076F33FC2}" type="slidenum">
              <a:rPr lang="en-GB" smtClean="0"/>
              <a:t>‹#›</a:t>
            </a:fld>
            <a:endParaRPr lang="en-GB"/>
          </a:p>
        </p:txBody>
      </p:sp>
    </p:spTree>
    <p:extLst>
      <p:ext uri="{BB962C8B-B14F-4D97-AF65-F5344CB8AC3E}">
        <p14:creationId xmlns:p14="http://schemas.microsoft.com/office/powerpoint/2010/main" val="20065788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0EF4C6FF-3AE9-487F-97C7-D9C076F33FC2}" type="slidenum">
              <a:rPr lang="en-GB" smtClean="0"/>
              <a:t>1</a:t>
            </a:fld>
            <a:endParaRPr lang="en-GB"/>
          </a:p>
        </p:txBody>
      </p:sp>
    </p:spTree>
    <p:extLst>
      <p:ext uri="{BB962C8B-B14F-4D97-AF65-F5344CB8AC3E}">
        <p14:creationId xmlns:p14="http://schemas.microsoft.com/office/powerpoint/2010/main" val="233016143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see </a:t>
            </a:r>
            <a:r>
              <a:rPr lang="en-GB" b="1" dirty="0" smtClean="0"/>
              <a:t>Video Activity 1.5</a:t>
            </a:r>
            <a:endParaRPr lang="en-GB" b="1" dirty="0"/>
          </a:p>
        </p:txBody>
      </p:sp>
      <p:sp>
        <p:nvSpPr>
          <p:cNvPr id="4" name="Slide Number Placeholder 3"/>
          <p:cNvSpPr>
            <a:spLocks noGrp="1"/>
          </p:cNvSpPr>
          <p:nvPr>
            <p:ph type="sldNum" sz="quarter" idx="10"/>
          </p:nvPr>
        </p:nvSpPr>
        <p:spPr/>
        <p:txBody>
          <a:bodyPr/>
          <a:lstStyle/>
          <a:p>
            <a:fld id="{0EF4C6FF-3AE9-487F-97C7-D9C076F33FC2}" type="slidenum">
              <a:rPr lang="en-GB" smtClean="0"/>
              <a:t>11</a:t>
            </a:fld>
            <a:endParaRPr lang="en-GB"/>
          </a:p>
        </p:txBody>
      </p:sp>
    </p:spTree>
    <p:extLst>
      <p:ext uri="{BB962C8B-B14F-4D97-AF65-F5344CB8AC3E}">
        <p14:creationId xmlns:p14="http://schemas.microsoft.com/office/powerpoint/2010/main" val="363339773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0EF4C6FF-3AE9-487F-97C7-D9C076F33FC2}" type="slidenum">
              <a:rPr lang="en-GB" smtClean="0"/>
              <a:t>12</a:t>
            </a:fld>
            <a:endParaRPr lang="en-GB"/>
          </a:p>
        </p:txBody>
      </p:sp>
    </p:spTree>
    <p:extLst>
      <p:ext uri="{BB962C8B-B14F-4D97-AF65-F5344CB8AC3E}">
        <p14:creationId xmlns:p14="http://schemas.microsoft.com/office/powerpoint/2010/main" val="162687978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0EF4C6FF-3AE9-487F-97C7-D9C076F33FC2}" type="slidenum">
              <a:rPr lang="en-GB" smtClean="0"/>
              <a:t>13</a:t>
            </a:fld>
            <a:endParaRPr lang="en-GB"/>
          </a:p>
        </p:txBody>
      </p:sp>
    </p:spTree>
    <p:extLst>
      <p:ext uri="{BB962C8B-B14F-4D97-AF65-F5344CB8AC3E}">
        <p14:creationId xmlns:p14="http://schemas.microsoft.com/office/powerpoint/2010/main" val="226687532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see </a:t>
            </a:r>
            <a:r>
              <a:rPr lang="en-GB" b="1" dirty="0" smtClean="0"/>
              <a:t>Theory in Practice: A Living Wage for Fast-food Workers?</a:t>
            </a:r>
            <a:endParaRPr lang="en-GB" b="1" dirty="0"/>
          </a:p>
        </p:txBody>
      </p:sp>
      <p:sp>
        <p:nvSpPr>
          <p:cNvPr id="4" name="Slide Number Placeholder 3"/>
          <p:cNvSpPr>
            <a:spLocks noGrp="1"/>
          </p:cNvSpPr>
          <p:nvPr>
            <p:ph type="sldNum" sz="quarter" idx="10"/>
          </p:nvPr>
        </p:nvSpPr>
        <p:spPr/>
        <p:txBody>
          <a:bodyPr/>
          <a:lstStyle/>
          <a:p>
            <a:fld id="{0EF4C6FF-3AE9-487F-97C7-D9C076F33FC2}" type="slidenum">
              <a:rPr lang="en-GB" smtClean="0"/>
              <a:t>14</a:t>
            </a:fld>
            <a:endParaRPr lang="en-GB"/>
          </a:p>
        </p:txBody>
      </p:sp>
    </p:spTree>
    <p:extLst>
      <p:ext uri="{BB962C8B-B14F-4D97-AF65-F5344CB8AC3E}">
        <p14:creationId xmlns:p14="http://schemas.microsoft.com/office/powerpoint/2010/main" val="372604911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0EF4C6FF-3AE9-487F-97C7-D9C076F33FC2}" type="slidenum">
              <a:rPr lang="en-GB" smtClean="0"/>
              <a:t>15</a:t>
            </a:fld>
            <a:endParaRPr lang="en-GB"/>
          </a:p>
        </p:txBody>
      </p:sp>
    </p:spTree>
    <p:extLst>
      <p:ext uri="{BB962C8B-B14F-4D97-AF65-F5344CB8AC3E}">
        <p14:creationId xmlns:p14="http://schemas.microsoft.com/office/powerpoint/2010/main" val="311418081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0EF4C6FF-3AE9-487F-97C7-D9C076F33FC2}" type="slidenum">
              <a:rPr lang="en-GB" smtClean="0"/>
              <a:t>2</a:t>
            </a:fld>
            <a:endParaRPr lang="en-GB"/>
          </a:p>
        </p:txBody>
      </p:sp>
    </p:spTree>
    <p:extLst>
      <p:ext uri="{BB962C8B-B14F-4D97-AF65-F5344CB8AC3E}">
        <p14:creationId xmlns:p14="http://schemas.microsoft.com/office/powerpoint/2010/main" val="406884331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GB" dirty="0" smtClean="0"/>
              <a:t>ask class to give examples of property</a:t>
            </a:r>
          </a:p>
          <a:p>
            <a:pPr marL="171450" indent="-171450">
              <a:buFont typeface="Arial" panose="020B0604020202020204" pitchFamily="34" charset="0"/>
              <a:buChar char="•"/>
            </a:pPr>
            <a:r>
              <a:rPr lang="en-GB" dirty="0" smtClean="0"/>
              <a:t>emphasize that when we talk of property we are</a:t>
            </a:r>
            <a:r>
              <a:rPr lang="en-GB" baseline="0" dirty="0" smtClean="0"/>
              <a:t> not just referring to</a:t>
            </a:r>
            <a:r>
              <a:rPr lang="en-GB" dirty="0" smtClean="0"/>
              <a:t> buildings</a:t>
            </a:r>
            <a:r>
              <a:rPr lang="en-GB" baseline="0" dirty="0" smtClean="0"/>
              <a:t> and land</a:t>
            </a:r>
          </a:p>
          <a:p>
            <a:pPr marL="171450" indent="-171450">
              <a:buFont typeface="Arial" panose="020B0604020202020204" pitchFamily="34" charset="0"/>
              <a:buChar char="•"/>
            </a:pPr>
            <a:r>
              <a:rPr lang="en-GB" baseline="0" dirty="0" smtClean="0"/>
              <a:t>introduce the idea that our bodies and what we do with them might also be included as property</a:t>
            </a:r>
          </a:p>
          <a:p>
            <a:endParaRPr lang="en-GB" dirty="0"/>
          </a:p>
        </p:txBody>
      </p:sp>
      <p:sp>
        <p:nvSpPr>
          <p:cNvPr id="4" name="Slide Number Placeholder 3"/>
          <p:cNvSpPr>
            <a:spLocks noGrp="1"/>
          </p:cNvSpPr>
          <p:nvPr>
            <p:ph type="sldNum" sz="quarter" idx="10"/>
          </p:nvPr>
        </p:nvSpPr>
        <p:spPr/>
        <p:txBody>
          <a:bodyPr/>
          <a:lstStyle/>
          <a:p>
            <a:fld id="{0EF4C6FF-3AE9-487F-97C7-D9C076F33FC2}" type="slidenum">
              <a:rPr lang="en-GB" smtClean="0"/>
              <a:t>3</a:t>
            </a:fld>
            <a:endParaRPr lang="en-GB"/>
          </a:p>
        </p:txBody>
      </p:sp>
    </p:spTree>
    <p:extLst>
      <p:ext uri="{BB962C8B-B14F-4D97-AF65-F5344CB8AC3E}">
        <p14:creationId xmlns:p14="http://schemas.microsoft.com/office/powerpoint/2010/main" val="222886017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0EF4C6FF-3AE9-487F-97C7-D9C076F33FC2}" type="slidenum">
              <a:rPr lang="en-GB" smtClean="0"/>
              <a:t>4</a:t>
            </a:fld>
            <a:endParaRPr lang="en-GB"/>
          </a:p>
        </p:txBody>
      </p:sp>
    </p:spTree>
    <p:extLst>
      <p:ext uri="{BB962C8B-B14F-4D97-AF65-F5344CB8AC3E}">
        <p14:creationId xmlns:p14="http://schemas.microsoft.com/office/powerpoint/2010/main" val="61821570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0EF4C6FF-3AE9-487F-97C7-D9C076F33FC2}" type="slidenum">
              <a:rPr lang="en-GB" smtClean="0"/>
              <a:t>5</a:t>
            </a:fld>
            <a:endParaRPr lang="en-GB"/>
          </a:p>
        </p:txBody>
      </p:sp>
    </p:spTree>
    <p:extLst>
      <p:ext uri="{BB962C8B-B14F-4D97-AF65-F5344CB8AC3E}">
        <p14:creationId xmlns:p14="http://schemas.microsoft.com/office/powerpoint/2010/main" val="63559309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0EF4C6FF-3AE9-487F-97C7-D9C076F33FC2}" type="slidenum">
              <a:rPr lang="en-GB" smtClean="0"/>
              <a:t>7</a:t>
            </a:fld>
            <a:endParaRPr lang="en-GB"/>
          </a:p>
        </p:txBody>
      </p:sp>
    </p:spTree>
    <p:extLst>
      <p:ext uri="{BB962C8B-B14F-4D97-AF65-F5344CB8AC3E}">
        <p14:creationId xmlns:p14="http://schemas.microsoft.com/office/powerpoint/2010/main" val="31402709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0EF4C6FF-3AE9-487F-97C7-D9C076F33FC2}" type="slidenum">
              <a:rPr lang="en-GB" smtClean="0"/>
              <a:t>8</a:t>
            </a:fld>
            <a:endParaRPr lang="en-GB"/>
          </a:p>
        </p:txBody>
      </p:sp>
    </p:spTree>
    <p:extLst>
      <p:ext uri="{BB962C8B-B14F-4D97-AF65-F5344CB8AC3E}">
        <p14:creationId xmlns:p14="http://schemas.microsoft.com/office/powerpoint/2010/main" val="214011298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GB" dirty="0" smtClean="0"/>
              <a:t>see </a:t>
            </a:r>
            <a:r>
              <a:rPr lang="en-GB" b="1" dirty="0" smtClean="0"/>
              <a:t>www.youtube.com/watch?v=c6J730PqBik</a:t>
            </a:r>
            <a:r>
              <a:rPr lang="en-GB" dirty="0" smtClean="0"/>
              <a:t>. This three-minute video, ‘The Philosophy of Liberty: Property’, is a libertarian outline of Locke’s rationale. Note that the speaker summarily dismisses common ownership as a viable alternative to private property on the basis of its impracticality.</a:t>
            </a:r>
            <a:endParaRPr lang="en-GB" dirty="0"/>
          </a:p>
        </p:txBody>
      </p:sp>
      <p:sp>
        <p:nvSpPr>
          <p:cNvPr id="4" name="Slide Number Placeholder 3"/>
          <p:cNvSpPr>
            <a:spLocks noGrp="1"/>
          </p:cNvSpPr>
          <p:nvPr>
            <p:ph type="sldNum" sz="quarter" idx="10"/>
          </p:nvPr>
        </p:nvSpPr>
        <p:spPr/>
        <p:txBody>
          <a:bodyPr/>
          <a:lstStyle/>
          <a:p>
            <a:fld id="{0EF4C6FF-3AE9-487F-97C7-D9C076F33FC2}" type="slidenum">
              <a:rPr lang="en-GB" smtClean="0"/>
              <a:t>9</a:t>
            </a:fld>
            <a:endParaRPr lang="en-GB"/>
          </a:p>
        </p:txBody>
      </p:sp>
    </p:spTree>
    <p:extLst>
      <p:ext uri="{BB962C8B-B14F-4D97-AF65-F5344CB8AC3E}">
        <p14:creationId xmlns:p14="http://schemas.microsoft.com/office/powerpoint/2010/main" val="357471548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0EF4C6FF-3AE9-487F-97C7-D9C076F33FC2}" type="slidenum">
              <a:rPr lang="en-GB" smtClean="0"/>
              <a:t>10</a:t>
            </a:fld>
            <a:endParaRPr lang="en-GB"/>
          </a:p>
        </p:txBody>
      </p:sp>
    </p:spTree>
    <p:extLst>
      <p:ext uri="{BB962C8B-B14F-4D97-AF65-F5344CB8AC3E}">
        <p14:creationId xmlns:p14="http://schemas.microsoft.com/office/powerpoint/2010/main" val="361071391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GB"/>
          </a:p>
        </p:txBody>
      </p:sp>
      <p:sp>
        <p:nvSpPr>
          <p:cNvPr id="4" name="Date Placeholder 3"/>
          <p:cNvSpPr>
            <a:spLocks noGrp="1"/>
          </p:cNvSpPr>
          <p:nvPr>
            <p:ph type="dt" sz="half" idx="10"/>
          </p:nvPr>
        </p:nvSpPr>
        <p:spPr/>
        <p:txBody>
          <a:bodyPr/>
          <a:lstStyle/>
          <a:p>
            <a:fld id="{64FDCDF8-9B9E-49CD-8C90-44256A249E3C}" type="datetimeFigureOut">
              <a:rPr lang="en-GB" smtClean="0"/>
              <a:t>09/08/2016</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DA96C47D-6DE1-4EC6-8465-8687E2F2070F}" type="slidenum">
              <a:rPr lang="en-GB" smtClean="0"/>
              <a:t>‹#›</a:t>
            </a:fld>
            <a:endParaRPr lang="en-GB"/>
          </a:p>
        </p:txBody>
      </p:sp>
    </p:spTree>
    <p:extLst>
      <p:ext uri="{BB962C8B-B14F-4D97-AF65-F5344CB8AC3E}">
        <p14:creationId xmlns:p14="http://schemas.microsoft.com/office/powerpoint/2010/main" val="302904116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64FDCDF8-9B9E-49CD-8C90-44256A249E3C}" type="datetimeFigureOut">
              <a:rPr lang="en-GB" smtClean="0"/>
              <a:t>09/08/2016</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DA96C47D-6DE1-4EC6-8465-8687E2F2070F}" type="slidenum">
              <a:rPr lang="en-GB" smtClean="0"/>
              <a:t>‹#›</a:t>
            </a:fld>
            <a:endParaRPr lang="en-GB"/>
          </a:p>
        </p:txBody>
      </p:sp>
    </p:spTree>
    <p:extLst>
      <p:ext uri="{BB962C8B-B14F-4D97-AF65-F5344CB8AC3E}">
        <p14:creationId xmlns:p14="http://schemas.microsoft.com/office/powerpoint/2010/main" val="36918198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64FDCDF8-9B9E-49CD-8C90-44256A249E3C}" type="datetimeFigureOut">
              <a:rPr lang="en-GB" smtClean="0"/>
              <a:t>09/08/2016</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DA96C47D-6DE1-4EC6-8465-8687E2F2070F}" type="slidenum">
              <a:rPr lang="en-GB" smtClean="0"/>
              <a:t>‹#›</a:t>
            </a:fld>
            <a:endParaRPr lang="en-GB"/>
          </a:p>
        </p:txBody>
      </p:sp>
    </p:spTree>
    <p:extLst>
      <p:ext uri="{BB962C8B-B14F-4D97-AF65-F5344CB8AC3E}">
        <p14:creationId xmlns:p14="http://schemas.microsoft.com/office/powerpoint/2010/main" val="410444990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64FDCDF8-9B9E-49CD-8C90-44256A249E3C}" type="datetimeFigureOut">
              <a:rPr lang="en-GB" smtClean="0"/>
              <a:t>09/08/2016</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DA96C47D-6DE1-4EC6-8465-8687E2F2070F}" type="slidenum">
              <a:rPr lang="en-GB" smtClean="0"/>
              <a:t>‹#›</a:t>
            </a:fld>
            <a:endParaRPr lang="en-GB"/>
          </a:p>
        </p:txBody>
      </p:sp>
    </p:spTree>
    <p:extLst>
      <p:ext uri="{BB962C8B-B14F-4D97-AF65-F5344CB8AC3E}">
        <p14:creationId xmlns:p14="http://schemas.microsoft.com/office/powerpoint/2010/main" val="72456040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64FDCDF8-9B9E-49CD-8C90-44256A249E3C}" type="datetimeFigureOut">
              <a:rPr lang="en-GB" smtClean="0"/>
              <a:t>09/08/2016</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DA96C47D-6DE1-4EC6-8465-8687E2F2070F}" type="slidenum">
              <a:rPr lang="en-GB" smtClean="0"/>
              <a:t>‹#›</a:t>
            </a:fld>
            <a:endParaRPr lang="en-GB"/>
          </a:p>
        </p:txBody>
      </p:sp>
    </p:spTree>
    <p:extLst>
      <p:ext uri="{BB962C8B-B14F-4D97-AF65-F5344CB8AC3E}">
        <p14:creationId xmlns:p14="http://schemas.microsoft.com/office/powerpoint/2010/main" val="55371876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Date Placeholder 4"/>
          <p:cNvSpPr>
            <a:spLocks noGrp="1"/>
          </p:cNvSpPr>
          <p:nvPr>
            <p:ph type="dt" sz="half" idx="10"/>
          </p:nvPr>
        </p:nvSpPr>
        <p:spPr/>
        <p:txBody>
          <a:bodyPr/>
          <a:lstStyle/>
          <a:p>
            <a:fld id="{64FDCDF8-9B9E-49CD-8C90-44256A249E3C}" type="datetimeFigureOut">
              <a:rPr lang="en-GB" smtClean="0"/>
              <a:t>09/08/2016</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DA96C47D-6DE1-4EC6-8465-8687E2F2070F}" type="slidenum">
              <a:rPr lang="en-GB" smtClean="0"/>
              <a:t>‹#›</a:t>
            </a:fld>
            <a:endParaRPr lang="en-GB"/>
          </a:p>
        </p:txBody>
      </p:sp>
    </p:spTree>
    <p:extLst>
      <p:ext uri="{BB962C8B-B14F-4D97-AF65-F5344CB8AC3E}">
        <p14:creationId xmlns:p14="http://schemas.microsoft.com/office/powerpoint/2010/main" val="118586956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Date Placeholder 6"/>
          <p:cNvSpPr>
            <a:spLocks noGrp="1"/>
          </p:cNvSpPr>
          <p:nvPr>
            <p:ph type="dt" sz="half" idx="10"/>
          </p:nvPr>
        </p:nvSpPr>
        <p:spPr/>
        <p:txBody>
          <a:bodyPr/>
          <a:lstStyle/>
          <a:p>
            <a:fld id="{64FDCDF8-9B9E-49CD-8C90-44256A249E3C}" type="datetimeFigureOut">
              <a:rPr lang="en-GB" smtClean="0"/>
              <a:t>09/08/2016</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DA96C47D-6DE1-4EC6-8465-8687E2F2070F}" type="slidenum">
              <a:rPr lang="en-GB" smtClean="0"/>
              <a:t>‹#›</a:t>
            </a:fld>
            <a:endParaRPr lang="en-GB"/>
          </a:p>
        </p:txBody>
      </p:sp>
    </p:spTree>
    <p:extLst>
      <p:ext uri="{BB962C8B-B14F-4D97-AF65-F5344CB8AC3E}">
        <p14:creationId xmlns:p14="http://schemas.microsoft.com/office/powerpoint/2010/main" val="413621816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Date Placeholder 2"/>
          <p:cNvSpPr>
            <a:spLocks noGrp="1"/>
          </p:cNvSpPr>
          <p:nvPr>
            <p:ph type="dt" sz="half" idx="10"/>
          </p:nvPr>
        </p:nvSpPr>
        <p:spPr/>
        <p:txBody>
          <a:bodyPr/>
          <a:lstStyle/>
          <a:p>
            <a:fld id="{64FDCDF8-9B9E-49CD-8C90-44256A249E3C}" type="datetimeFigureOut">
              <a:rPr lang="en-GB" smtClean="0"/>
              <a:t>09/08/2016</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DA96C47D-6DE1-4EC6-8465-8687E2F2070F}" type="slidenum">
              <a:rPr lang="en-GB" smtClean="0"/>
              <a:t>‹#›</a:t>
            </a:fld>
            <a:endParaRPr lang="en-GB"/>
          </a:p>
        </p:txBody>
      </p:sp>
    </p:spTree>
    <p:extLst>
      <p:ext uri="{BB962C8B-B14F-4D97-AF65-F5344CB8AC3E}">
        <p14:creationId xmlns:p14="http://schemas.microsoft.com/office/powerpoint/2010/main" val="163012729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4FDCDF8-9B9E-49CD-8C90-44256A249E3C}" type="datetimeFigureOut">
              <a:rPr lang="en-GB" smtClean="0"/>
              <a:t>09/08/2016</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DA96C47D-6DE1-4EC6-8465-8687E2F2070F}" type="slidenum">
              <a:rPr lang="en-GB" smtClean="0"/>
              <a:t>‹#›</a:t>
            </a:fld>
            <a:endParaRPr lang="en-GB"/>
          </a:p>
        </p:txBody>
      </p:sp>
    </p:spTree>
    <p:extLst>
      <p:ext uri="{BB962C8B-B14F-4D97-AF65-F5344CB8AC3E}">
        <p14:creationId xmlns:p14="http://schemas.microsoft.com/office/powerpoint/2010/main" val="411975692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4FDCDF8-9B9E-49CD-8C90-44256A249E3C}" type="datetimeFigureOut">
              <a:rPr lang="en-GB" smtClean="0"/>
              <a:t>09/08/2016</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DA96C47D-6DE1-4EC6-8465-8687E2F2070F}" type="slidenum">
              <a:rPr lang="en-GB" smtClean="0"/>
              <a:t>‹#›</a:t>
            </a:fld>
            <a:endParaRPr lang="en-GB"/>
          </a:p>
        </p:txBody>
      </p:sp>
    </p:spTree>
    <p:extLst>
      <p:ext uri="{BB962C8B-B14F-4D97-AF65-F5344CB8AC3E}">
        <p14:creationId xmlns:p14="http://schemas.microsoft.com/office/powerpoint/2010/main" val="39220217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4FDCDF8-9B9E-49CD-8C90-44256A249E3C}" type="datetimeFigureOut">
              <a:rPr lang="en-GB" smtClean="0"/>
              <a:t>09/08/2016</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DA96C47D-6DE1-4EC6-8465-8687E2F2070F}" type="slidenum">
              <a:rPr lang="en-GB" smtClean="0"/>
              <a:t>‹#›</a:t>
            </a:fld>
            <a:endParaRPr lang="en-GB"/>
          </a:p>
        </p:txBody>
      </p:sp>
    </p:spTree>
    <p:extLst>
      <p:ext uri="{BB962C8B-B14F-4D97-AF65-F5344CB8AC3E}">
        <p14:creationId xmlns:p14="http://schemas.microsoft.com/office/powerpoint/2010/main" val="231700412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GB"/>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4FDCDF8-9B9E-49CD-8C90-44256A249E3C}" type="datetimeFigureOut">
              <a:rPr lang="en-GB" smtClean="0"/>
              <a:t>09/08/2016</a:t>
            </a:fld>
            <a:endParaRPr lang="en-GB"/>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A96C47D-6DE1-4EC6-8465-8687E2F2070F}" type="slidenum">
              <a:rPr lang="en-GB" smtClean="0"/>
              <a:t>‹#›</a:t>
            </a:fld>
            <a:endParaRPr lang="en-GB"/>
          </a:p>
        </p:txBody>
      </p:sp>
    </p:spTree>
    <p:extLst>
      <p:ext uri="{BB962C8B-B14F-4D97-AF65-F5344CB8AC3E}">
        <p14:creationId xmlns:p14="http://schemas.microsoft.com/office/powerpoint/2010/main" val="180311633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hyperlink" Target="http://www.youtube.com/watch?v=jnjPFZV8Wqo" TargetMode="External"/><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hyperlink" Target="http://www.youtube.com/watch?v=lDMenqKCXdw&amp;list=PLFA50FBC214A6CE87" TargetMode="Externa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844825"/>
            <a:ext cx="7772400" cy="1755626"/>
          </a:xfrm>
        </p:spPr>
        <p:txBody>
          <a:bodyPr>
            <a:normAutofit fontScale="90000"/>
          </a:bodyPr>
          <a:lstStyle/>
          <a:p>
            <a:r>
              <a:rPr lang="en-GB" dirty="0" smtClean="0"/>
              <a:t>Ethics Theory </a:t>
            </a:r>
            <a:br>
              <a:rPr lang="en-GB" dirty="0" smtClean="0"/>
            </a:br>
            <a:r>
              <a:rPr lang="en-GB" dirty="0" smtClean="0"/>
              <a:t>and</a:t>
            </a:r>
            <a:br>
              <a:rPr lang="en-GB" dirty="0" smtClean="0"/>
            </a:br>
            <a:r>
              <a:rPr lang="en-GB" dirty="0" smtClean="0"/>
              <a:t> Business Practice</a:t>
            </a:r>
            <a:endParaRPr lang="en-GB" dirty="0"/>
          </a:p>
        </p:txBody>
      </p:sp>
      <p:sp>
        <p:nvSpPr>
          <p:cNvPr id="3" name="Subtitle 2"/>
          <p:cNvSpPr>
            <a:spLocks noGrp="1"/>
          </p:cNvSpPr>
          <p:nvPr>
            <p:ph type="subTitle" idx="1"/>
          </p:nvPr>
        </p:nvSpPr>
        <p:spPr/>
        <p:txBody>
          <a:bodyPr/>
          <a:lstStyle/>
          <a:p>
            <a:r>
              <a:rPr lang="en-GB" dirty="0" smtClean="0"/>
              <a:t>1.3 Rights Theory – Part Three</a:t>
            </a:r>
          </a:p>
          <a:p>
            <a:r>
              <a:rPr lang="en-GB" dirty="0" smtClean="0"/>
              <a:t>Property Rights</a:t>
            </a:r>
          </a:p>
        </p:txBody>
      </p:sp>
    </p:spTree>
    <p:extLst>
      <p:ext uri="{BB962C8B-B14F-4D97-AF65-F5344CB8AC3E}">
        <p14:creationId xmlns:p14="http://schemas.microsoft.com/office/powerpoint/2010/main" val="131649650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smtClean="0"/>
              <a:t>Locke’s rationale applied to business</a:t>
            </a:r>
            <a:endParaRPr lang="en-GB" dirty="0"/>
          </a:p>
        </p:txBody>
      </p:sp>
      <p:sp>
        <p:nvSpPr>
          <p:cNvPr id="3" name="Content Placeholder 2"/>
          <p:cNvSpPr>
            <a:spLocks noGrp="1"/>
          </p:cNvSpPr>
          <p:nvPr>
            <p:ph idx="1"/>
          </p:nvPr>
        </p:nvSpPr>
        <p:spPr/>
        <p:txBody>
          <a:bodyPr>
            <a:normAutofit/>
          </a:bodyPr>
          <a:lstStyle/>
          <a:p>
            <a:r>
              <a:rPr lang="en-GB" dirty="0" smtClean="0"/>
              <a:t>businesses have ownership rights to the things they make because production is the outcome of their own labour</a:t>
            </a:r>
          </a:p>
          <a:p>
            <a:r>
              <a:rPr lang="en-GB" dirty="0" smtClean="0"/>
              <a:t>businesses </a:t>
            </a:r>
            <a:r>
              <a:rPr lang="en-GB" dirty="0"/>
              <a:t>make things more useful by working on </a:t>
            </a:r>
            <a:r>
              <a:rPr lang="en-GB" dirty="0" smtClean="0"/>
              <a:t>them, therefore the recognition of those property rights works to everyone’s benefit</a:t>
            </a:r>
            <a:endParaRPr lang="en-GB" dirty="0"/>
          </a:p>
          <a:p>
            <a:endParaRPr lang="en-GB" dirty="0" smtClean="0"/>
          </a:p>
          <a:p>
            <a:endParaRPr lang="en-GB" dirty="0"/>
          </a:p>
        </p:txBody>
      </p:sp>
    </p:spTree>
    <p:extLst>
      <p:ext uri="{BB962C8B-B14F-4D97-AF65-F5344CB8AC3E}">
        <p14:creationId xmlns:p14="http://schemas.microsoft.com/office/powerpoint/2010/main" val="120136881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052736"/>
            <a:ext cx="8229600" cy="5073427"/>
          </a:xfrm>
        </p:spPr>
        <p:txBody>
          <a:bodyPr>
            <a:normAutofit/>
          </a:bodyPr>
          <a:lstStyle/>
          <a:p>
            <a:pPr marL="0" indent="0">
              <a:buNone/>
            </a:pPr>
            <a:r>
              <a:rPr lang="en-GB" dirty="0" smtClean="0"/>
              <a:t>the beneficent consequences of respecting businesses property rights:</a:t>
            </a:r>
            <a:endParaRPr lang="en-GB" dirty="0"/>
          </a:p>
          <a:p>
            <a:pPr marL="0" indent="0" algn="r">
              <a:buNone/>
            </a:pPr>
            <a:r>
              <a:rPr lang="en-GB" dirty="0" smtClean="0">
                <a:hlinkClick r:id="rId3"/>
              </a:rPr>
              <a:t>www.youtube.com/watch?v=jnjPFZV8Wqo</a:t>
            </a:r>
            <a:endParaRPr lang="en-GB" dirty="0" smtClean="0"/>
          </a:p>
          <a:p>
            <a:pPr marL="0" indent="0" algn="r">
              <a:buNone/>
            </a:pPr>
            <a:endParaRPr lang="en-GB" dirty="0" smtClean="0">
              <a:hlinkClick r:id="rId4"/>
            </a:endParaRPr>
          </a:p>
          <a:p>
            <a:pPr marL="0" indent="0">
              <a:buNone/>
            </a:pPr>
            <a:r>
              <a:rPr lang="en-GB" dirty="0" smtClean="0"/>
              <a:t>on the other hand:</a:t>
            </a:r>
          </a:p>
          <a:p>
            <a:pPr marL="0" indent="0" algn="r">
              <a:buNone/>
            </a:pPr>
            <a:r>
              <a:rPr lang="en-GB" dirty="0" smtClean="0">
                <a:hlinkClick r:id="rId4"/>
              </a:rPr>
              <a:t>www.youtube.com/watch?v=lDMenqKCXdw&amp;list=PLFA50FBC214A6CE87</a:t>
            </a:r>
            <a:endParaRPr lang="en-GB" dirty="0" smtClean="0"/>
          </a:p>
          <a:p>
            <a:pPr marL="0" indent="0" algn="r">
              <a:buNone/>
            </a:pPr>
            <a:endParaRPr lang="en-GB" dirty="0"/>
          </a:p>
          <a:p>
            <a:endParaRPr lang="en-GB" dirty="0"/>
          </a:p>
        </p:txBody>
      </p:sp>
    </p:spTree>
    <p:extLst>
      <p:ext uri="{BB962C8B-B14F-4D97-AF65-F5344CB8AC3E}">
        <p14:creationId xmlns:p14="http://schemas.microsoft.com/office/powerpoint/2010/main" val="368198429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116632"/>
            <a:ext cx="8229600" cy="1143000"/>
          </a:xfrm>
        </p:spPr>
        <p:txBody>
          <a:bodyPr>
            <a:normAutofit fontScale="90000"/>
          </a:bodyPr>
          <a:lstStyle/>
          <a:p>
            <a:r>
              <a:rPr lang="en-GB" dirty="0"/>
              <a:t>Karl Marx’s </a:t>
            </a:r>
            <a:r>
              <a:rPr lang="en-GB" dirty="0" smtClean="0"/>
              <a:t>critique </a:t>
            </a:r>
            <a:r>
              <a:rPr lang="en-GB" dirty="0"/>
              <a:t>of </a:t>
            </a:r>
            <a:r>
              <a:rPr lang="en-GB" dirty="0" smtClean="0"/>
              <a:t>property rights</a:t>
            </a:r>
            <a:endParaRPr lang="en-GB" dirty="0"/>
          </a:p>
        </p:txBody>
      </p:sp>
      <p:sp>
        <p:nvSpPr>
          <p:cNvPr id="3" name="Content Placeholder 2"/>
          <p:cNvSpPr>
            <a:spLocks noGrp="1"/>
          </p:cNvSpPr>
          <p:nvPr>
            <p:ph idx="1"/>
          </p:nvPr>
        </p:nvSpPr>
        <p:spPr>
          <a:xfrm>
            <a:off x="457200" y="1340768"/>
            <a:ext cx="8229600" cy="5112568"/>
          </a:xfrm>
        </p:spPr>
        <p:txBody>
          <a:bodyPr>
            <a:normAutofit fontScale="92500" lnSpcReduction="10000"/>
          </a:bodyPr>
          <a:lstStyle/>
          <a:p>
            <a:pPr marL="0" indent="0">
              <a:buNone/>
            </a:pPr>
            <a:r>
              <a:rPr lang="en-GB" dirty="0" smtClean="0"/>
              <a:t>Marx was critical of primacy given to rights in modern society: </a:t>
            </a:r>
          </a:p>
          <a:p>
            <a:pPr marL="400050" lvl="1" indent="0">
              <a:buNone/>
            </a:pPr>
            <a:r>
              <a:rPr lang="en-GB" dirty="0" smtClean="0"/>
              <a:t>‘none </a:t>
            </a:r>
            <a:r>
              <a:rPr lang="en-GB" dirty="0"/>
              <a:t>of the so-called rights of man goes beyond egoistic man, … namely an individual withdrawn behind his private interests and whims and separated from the community’ (2000/1843: 61). </a:t>
            </a:r>
            <a:endParaRPr lang="en-GB" dirty="0" smtClean="0"/>
          </a:p>
          <a:p>
            <a:pPr marL="400050" lvl="1" indent="0">
              <a:buNone/>
            </a:pPr>
            <a:endParaRPr lang="en-GB" dirty="0" smtClean="0"/>
          </a:p>
          <a:p>
            <a:pPr marL="0" indent="0">
              <a:buNone/>
            </a:pPr>
            <a:r>
              <a:rPr lang="en-GB" dirty="0" smtClean="0"/>
              <a:t>he was particularly critical of property rights: </a:t>
            </a:r>
          </a:p>
          <a:p>
            <a:pPr marL="400050" lvl="1" indent="0">
              <a:buNone/>
            </a:pPr>
            <a:r>
              <a:rPr lang="en-GB" dirty="0"/>
              <a:t>‘the right of man to property is the right to enjoy his possessions and dispose of the same arbitrarily, without regard for other men, independently from society, the right of selfishness’ (2000/1843: 60). </a:t>
            </a:r>
          </a:p>
        </p:txBody>
      </p:sp>
    </p:spTree>
    <p:extLst>
      <p:ext uri="{BB962C8B-B14F-4D97-AF65-F5344CB8AC3E}">
        <p14:creationId xmlns:p14="http://schemas.microsoft.com/office/powerpoint/2010/main" val="37685957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dirty="0" smtClean="0"/>
              <a:t>how exploitation occurs in business</a:t>
            </a:r>
            <a:endParaRPr lang="en-GB" dirty="0"/>
          </a:p>
        </p:txBody>
      </p:sp>
      <p:sp>
        <p:nvSpPr>
          <p:cNvPr id="3" name="Content Placeholder 2"/>
          <p:cNvSpPr>
            <a:spLocks noGrp="1"/>
          </p:cNvSpPr>
          <p:nvPr>
            <p:ph idx="1"/>
          </p:nvPr>
        </p:nvSpPr>
        <p:spPr/>
        <p:txBody>
          <a:bodyPr>
            <a:normAutofit lnSpcReduction="10000"/>
          </a:bodyPr>
          <a:lstStyle/>
          <a:p>
            <a:r>
              <a:rPr lang="en-GB" dirty="0" smtClean="0"/>
              <a:t>business creates </a:t>
            </a:r>
            <a:r>
              <a:rPr lang="en-GB" b="1" dirty="0" smtClean="0"/>
              <a:t>surplus value </a:t>
            </a:r>
            <a:r>
              <a:rPr lang="en-GB" dirty="0" smtClean="0"/>
              <a:t>by combining resources</a:t>
            </a:r>
          </a:p>
          <a:p>
            <a:r>
              <a:rPr lang="en-GB" dirty="0" smtClean="0"/>
              <a:t>labour makes the biggest contribution to the creation of surplus value</a:t>
            </a:r>
          </a:p>
          <a:p>
            <a:r>
              <a:rPr lang="en-GB" dirty="0" smtClean="0"/>
              <a:t>but most of this surplus value is kept by the owners of the business</a:t>
            </a:r>
          </a:p>
          <a:p>
            <a:pPr lvl="1"/>
            <a:r>
              <a:rPr lang="en-GB" dirty="0" smtClean="0"/>
              <a:t>who </a:t>
            </a:r>
            <a:r>
              <a:rPr lang="en-GB" dirty="0"/>
              <a:t>only </a:t>
            </a:r>
            <a:r>
              <a:rPr lang="en-GB" dirty="0" smtClean="0"/>
              <a:t>give their workers enough to get by</a:t>
            </a:r>
          </a:p>
          <a:p>
            <a:pPr lvl="1"/>
            <a:r>
              <a:rPr lang="en-GB" dirty="0" smtClean="0"/>
              <a:t>which Marx sees as exploitation of workers by owners</a:t>
            </a:r>
            <a:endParaRPr lang="en-GB" dirty="0"/>
          </a:p>
        </p:txBody>
      </p:sp>
    </p:spTree>
    <p:extLst>
      <p:ext uri="{BB962C8B-B14F-4D97-AF65-F5344CB8AC3E}">
        <p14:creationId xmlns:p14="http://schemas.microsoft.com/office/powerpoint/2010/main" val="101653449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smtClean="0"/>
              <a:t>exploitation in contemporary business?</a:t>
            </a:r>
            <a:endParaRPr lang="en-GB" dirty="0"/>
          </a:p>
        </p:txBody>
      </p:sp>
      <p:sp>
        <p:nvSpPr>
          <p:cNvPr id="3" name="Content Placeholder 2"/>
          <p:cNvSpPr>
            <a:spLocks noGrp="1"/>
          </p:cNvSpPr>
          <p:nvPr>
            <p:ph idx="1"/>
          </p:nvPr>
        </p:nvSpPr>
        <p:spPr>
          <a:xfrm>
            <a:off x="457200" y="2132856"/>
            <a:ext cx="8229600" cy="3993307"/>
          </a:xfrm>
        </p:spPr>
        <p:txBody>
          <a:bodyPr/>
          <a:lstStyle/>
          <a:p>
            <a:pPr marL="0" indent="0" algn="ctr">
              <a:buNone/>
            </a:pPr>
            <a:endParaRPr lang="en-GB" dirty="0" smtClean="0"/>
          </a:p>
          <a:p>
            <a:pPr marL="0" indent="0" algn="ctr">
              <a:buNone/>
            </a:pPr>
            <a:r>
              <a:rPr lang="en-GB" b="1" dirty="0" smtClean="0"/>
              <a:t>theory in practice</a:t>
            </a:r>
          </a:p>
          <a:p>
            <a:pPr marL="0" indent="0" algn="ctr">
              <a:buNone/>
            </a:pPr>
            <a:r>
              <a:rPr lang="en-GB" dirty="0" smtClean="0"/>
              <a:t> a living wage for fast-food workers?</a:t>
            </a:r>
            <a:endParaRPr lang="en-GB" dirty="0"/>
          </a:p>
        </p:txBody>
      </p:sp>
    </p:spTree>
    <p:extLst>
      <p:ext uri="{BB962C8B-B14F-4D97-AF65-F5344CB8AC3E}">
        <p14:creationId xmlns:p14="http://schemas.microsoft.com/office/powerpoint/2010/main" val="82625810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key points</a:t>
            </a:r>
            <a:endParaRPr lang="en-GB" dirty="0"/>
          </a:p>
        </p:txBody>
      </p:sp>
      <p:sp>
        <p:nvSpPr>
          <p:cNvPr id="3" name="Content Placeholder 2"/>
          <p:cNvSpPr>
            <a:spLocks noGrp="1"/>
          </p:cNvSpPr>
          <p:nvPr>
            <p:ph idx="1"/>
          </p:nvPr>
        </p:nvSpPr>
        <p:spPr/>
        <p:txBody>
          <a:bodyPr>
            <a:normAutofit fontScale="92500" lnSpcReduction="10000"/>
          </a:bodyPr>
          <a:lstStyle/>
          <a:p>
            <a:r>
              <a:rPr lang="en-GB" dirty="0" smtClean="0"/>
              <a:t>a lot of importance is given to property rights in contemporary business</a:t>
            </a:r>
          </a:p>
          <a:p>
            <a:r>
              <a:rPr lang="en-GB" dirty="0" smtClean="0"/>
              <a:t>there are sound reasons for respecting property rights</a:t>
            </a:r>
          </a:p>
          <a:p>
            <a:r>
              <a:rPr lang="en-GB" dirty="0" smtClean="0"/>
              <a:t>however, if we accord too much importance to property rights we may overlook other important ethical considerations</a:t>
            </a:r>
          </a:p>
          <a:p>
            <a:r>
              <a:rPr lang="en-GB" dirty="0" smtClean="0"/>
              <a:t>in particular, we may overlook ways in which workers are exploited to serve the interests of business owners </a:t>
            </a:r>
            <a:endParaRPr lang="en-GB" dirty="0"/>
          </a:p>
        </p:txBody>
      </p:sp>
    </p:spTree>
    <p:extLst>
      <p:ext uri="{BB962C8B-B14F-4D97-AF65-F5344CB8AC3E}">
        <p14:creationId xmlns:p14="http://schemas.microsoft.com/office/powerpoint/2010/main" val="258755584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references</a:t>
            </a:r>
            <a:endParaRPr lang="en-GB" dirty="0"/>
          </a:p>
        </p:txBody>
      </p:sp>
      <p:sp>
        <p:nvSpPr>
          <p:cNvPr id="3" name="Content Placeholder 2"/>
          <p:cNvSpPr>
            <a:spLocks noGrp="1"/>
          </p:cNvSpPr>
          <p:nvPr>
            <p:ph idx="1"/>
          </p:nvPr>
        </p:nvSpPr>
        <p:spPr/>
        <p:txBody>
          <a:bodyPr/>
          <a:lstStyle/>
          <a:p>
            <a:pPr marL="0" indent="0">
              <a:buNone/>
            </a:pPr>
            <a:r>
              <a:rPr lang="en-GB" dirty="0" smtClean="0"/>
              <a:t>Marx</a:t>
            </a:r>
            <a:r>
              <a:rPr lang="en-GB" dirty="0"/>
              <a:t>, K. (2000/1843) ‘On the Jewish </a:t>
            </a:r>
            <a:r>
              <a:rPr lang="en-GB" dirty="0" smtClean="0"/>
              <a:t>question’, </a:t>
            </a:r>
            <a:r>
              <a:rPr lang="en-GB" dirty="0"/>
              <a:t>in D. McLellan (ed.), </a:t>
            </a:r>
            <a:r>
              <a:rPr lang="en-GB" i="1" dirty="0"/>
              <a:t>Karl Marx </a:t>
            </a:r>
            <a:r>
              <a:rPr lang="en-GB" i="1" dirty="0" smtClean="0"/>
              <a:t>Selected Writings</a:t>
            </a:r>
            <a:r>
              <a:rPr lang="en-GB" i="1" smtClean="0"/>
              <a:t>, </a:t>
            </a:r>
            <a:r>
              <a:rPr lang="en-GB" smtClean="0"/>
              <a:t>(2nd </a:t>
            </a:r>
            <a:r>
              <a:rPr lang="en-GB" dirty="0" err="1" smtClean="0"/>
              <a:t>edn</a:t>
            </a:r>
            <a:r>
              <a:rPr lang="en-GB" dirty="0" smtClean="0"/>
              <a:t>). </a:t>
            </a:r>
            <a:r>
              <a:rPr lang="en-GB" dirty="0"/>
              <a:t>Oxford: Oxford University Press. pp. </a:t>
            </a:r>
            <a:r>
              <a:rPr lang="en-GB" dirty="0" smtClean="0"/>
              <a:t>46–70</a:t>
            </a:r>
            <a:r>
              <a:rPr lang="en-GB" dirty="0"/>
              <a:t>.</a:t>
            </a:r>
          </a:p>
        </p:txBody>
      </p:sp>
    </p:spTree>
    <p:extLst>
      <p:ext uri="{BB962C8B-B14F-4D97-AF65-F5344CB8AC3E}">
        <p14:creationId xmlns:p14="http://schemas.microsoft.com/office/powerpoint/2010/main" val="177873012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aims</a:t>
            </a:r>
            <a:endParaRPr lang="en-GB" dirty="0"/>
          </a:p>
        </p:txBody>
      </p:sp>
      <p:sp>
        <p:nvSpPr>
          <p:cNvPr id="3" name="Content Placeholder 2"/>
          <p:cNvSpPr>
            <a:spLocks noGrp="1"/>
          </p:cNvSpPr>
          <p:nvPr>
            <p:ph idx="1"/>
          </p:nvPr>
        </p:nvSpPr>
        <p:spPr/>
        <p:txBody>
          <a:bodyPr/>
          <a:lstStyle/>
          <a:p>
            <a:r>
              <a:rPr lang="en-GB" dirty="0"/>
              <a:t>to </a:t>
            </a:r>
            <a:r>
              <a:rPr lang="en-GB" dirty="0" smtClean="0"/>
              <a:t>explain </a:t>
            </a:r>
            <a:r>
              <a:rPr lang="en-GB" dirty="0"/>
              <a:t>the importance placed on property rights in contemporary business </a:t>
            </a:r>
            <a:r>
              <a:rPr lang="en-GB" dirty="0" smtClean="0"/>
              <a:t>contexts</a:t>
            </a:r>
            <a:endParaRPr lang="en-GB" dirty="0"/>
          </a:p>
          <a:p>
            <a:r>
              <a:rPr lang="en-GB" dirty="0" smtClean="0"/>
              <a:t>to introduce </a:t>
            </a:r>
            <a:r>
              <a:rPr lang="en-GB" dirty="0"/>
              <a:t>contrasting perspectives on the relationship between property and </a:t>
            </a:r>
            <a:r>
              <a:rPr lang="en-GB" dirty="0" smtClean="0"/>
              <a:t>labour </a:t>
            </a:r>
            <a:endParaRPr lang="en-GB" dirty="0"/>
          </a:p>
          <a:p>
            <a:endParaRPr lang="en-GB" dirty="0" smtClean="0"/>
          </a:p>
          <a:p>
            <a:endParaRPr lang="en-GB" dirty="0"/>
          </a:p>
        </p:txBody>
      </p:sp>
    </p:spTree>
    <p:extLst>
      <p:ext uri="{BB962C8B-B14F-4D97-AF65-F5344CB8AC3E}">
        <p14:creationId xmlns:p14="http://schemas.microsoft.com/office/powerpoint/2010/main" val="247213134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what is property?</a:t>
            </a:r>
            <a:endParaRPr lang="en-GB" dirty="0"/>
          </a:p>
        </p:txBody>
      </p:sp>
    </p:spTree>
    <p:extLst>
      <p:ext uri="{BB962C8B-B14F-4D97-AF65-F5344CB8AC3E}">
        <p14:creationId xmlns:p14="http://schemas.microsoft.com/office/powerpoint/2010/main" val="339805993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smtClean="0"/>
              <a:t>the importance of property in business </a:t>
            </a:r>
            <a:endParaRPr lang="en-GB" dirty="0"/>
          </a:p>
        </p:txBody>
      </p:sp>
      <p:sp>
        <p:nvSpPr>
          <p:cNvPr id="3" name="Content Placeholder 2"/>
          <p:cNvSpPr>
            <a:spLocks noGrp="1"/>
          </p:cNvSpPr>
          <p:nvPr>
            <p:ph idx="1"/>
          </p:nvPr>
        </p:nvSpPr>
        <p:spPr>
          <a:xfrm>
            <a:off x="457200" y="1600201"/>
            <a:ext cx="8229600" cy="3340968"/>
          </a:xfrm>
        </p:spPr>
        <p:txBody>
          <a:bodyPr/>
          <a:lstStyle/>
          <a:p>
            <a:r>
              <a:rPr lang="en-GB" dirty="0" smtClean="0"/>
              <a:t>property (assets) as an indicator of corporate prosperity</a:t>
            </a:r>
          </a:p>
          <a:p>
            <a:r>
              <a:rPr lang="en-GB" dirty="0" smtClean="0"/>
              <a:t>the importance accorded to owners (shareholders) of a business</a:t>
            </a:r>
          </a:p>
          <a:p>
            <a:r>
              <a:rPr lang="en-GB" dirty="0" smtClean="0"/>
              <a:t>capitalist business activity understood as voluntary exchanges of property</a:t>
            </a:r>
            <a:endParaRPr lang="en-GB" dirty="0"/>
          </a:p>
        </p:txBody>
      </p:sp>
      <p:sp>
        <p:nvSpPr>
          <p:cNvPr id="4" name="TextBox 3"/>
          <p:cNvSpPr txBox="1"/>
          <p:nvPr/>
        </p:nvSpPr>
        <p:spPr>
          <a:xfrm>
            <a:off x="4215392" y="5227021"/>
            <a:ext cx="4320480" cy="584775"/>
          </a:xfrm>
          <a:prstGeom prst="rect">
            <a:avLst/>
          </a:prstGeom>
          <a:noFill/>
        </p:spPr>
        <p:txBody>
          <a:bodyPr wrap="square" rtlCol="0">
            <a:spAutoFit/>
          </a:bodyPr>
          <a:lstStyle/>
          <a:p>
            <a:r>
              <a:rPr lang="en-GB" sz="3200" dirty="0" smtClean="0"/>
              <a:t>property rights matter</a:t>
            </a:r>
            <a:endParaRPr lang="en-GB" sz="3200" dirty="0"/>
          </a:p>
        </p:txBody>
      </p:sp>
      <p:sp>
        <p:nvSpPr>
          <p:cNvPr id="7" name="Right Arrow 6"/>
          <p:cNvSpPr/>
          <p:nvPr/>
        </p:nvSpPr>
        <p:spPr>
          <a:xfrm>
            <a:off x="1619672" y="5373216"/>
            <a:ext cx="1944216" cy="292387"/>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186375074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95536" y="476673"/>
            <a:ext cx="8229600" cy="2520280"/>
          </a:xfrm>
        </p:spPr>
        <p:txBody>
          <a:bodyPr/>
          <a:lstStyle/>
          <a:p>
            <a:r>
              <a:rPr lang="en-GB" dirty="0" smtClean="0"/>
              <a:t>where do property rights come from?</a:t>
            </a:r>
          </a:p>
          <a:p>
            <a:r>
              <a:rPr lang="en-GB" dirty="0" smtClean="0"/>
              <a:t>why are they given so much importance?</a:t>
            </a:r>
          </a:p>
          <a:p>
            <a:r>
              <a:rPr lang="en-GB" dirty="0" smtClean="0"/>
              <a:t>do they merit the significance accorded to them in business?</a:t>
            </a:r>
            <a:endParaRPr lang="en-GB" dirty="0"/>
          </a:p>
        </p:txBody>
      </p:sp>
    </p:spTree>
    <p:extLst>
      <p:ext uri="{BB962C8B-B14F-4D97-AF65-F5344CB8AC3E}">
        <p14:creationId xmlns:p14="http://schemas.microsoft.com/office/powerpoint/2010/main" val="301976021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a:t>two perspectives:</a:t>
            </a:r>
            <a:br>
              <a:rPr lang="en-GB" dirty="0"/>
            </a:br>
            <a:endParaRPr lang="en-GB" dirty="0"/>
          </a:p>
        </p:txBody>
      </p:sp>
      <p:sp>
        <p:nvSpPr>
          <p:cNvPr id="3" name="Content Placeholder 2"/>
          <p:cNvSpPr>
            <a:spLocks noGrp="1"/>
          </p:cNvSpPr>
          <p:nvPr>
            <p:ph idx="1"/>
          </p:nvPr>
        </p:nvSpPr>
        <p:spPr/>
        <p:txBody>
          <a:bodyPr/>
          <a:lstStyle/>
          <a:p>
            <a:endParaRPr lang="en-GB" dirty="0"/>
          </a:p>
          <a:p>
            <a:r>
              <a:rPr lang="en-GB" dirty="0"/>
              <a:t>John Locke</a:t>
            </a:r>
          </a:p>
          <a:p>
            <a:r>
              <a:rPr lang="en-GB" dirty="0"/>
              <a:t>Karl Marx</a:t>
            </a:r>
          </a:p>
          <a:p>
            <a:endParaRPr lang="en-GB" dirty="0"/>
          </a:p>
        </p:txBody>
      </p:sp>
    </p:spTree>
    <p:extLst>
      <p:ext uri="{BB962C8B-B14F-4D97-AF65-F5344CB8AC3E}">
        <p14:creationId xmlns:p14="http://schemas.microsoft.com/office/powerpoint/2010/main" val="154913847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smtClean="0"/>
              <a:t>John Locke’s justification of property rights</a:t>
            </a:r>
            <a:endParaRPr lang="en-GB" dirty="0"/>
          </a:p>
        </p:txBody>
      </p:sp>
      <p:sp>
        <p:nvSpPr>
          <p:cNvPr id="3" name="Content Placeholder 2"/>
          <p:cNvSpPr>
            <a:spLocks noGrp="1"/>
          </p:cNvSpPr>
          <p:nvPr>
            <p:ph idx="1"/>
          </p:nvPr>
        </p:nvSpPr>
        <p:spPr/>
        <p:txBody>
          <a:bodyPr/>
          <a:lstStyle/>
          <a:p>
            <a:pPr marL="0" indent="0" algn="ctr">
              <a:buNone/>
            </a:pPr>
            <a:endParaRPr lang="en-GB" dirty="0" smtClean="0"/>
          </a:p>
          <a:p>
            <a:pPr marL="0" indent="0" algn="ctr">
              <a:buNone/>
            </a:pPr>
            <a:r>
              <a:rPr lang="en-GB" dirty="0" smtClean="0"/>
              <a:t>how do we get from common ownership </a:t>
            </a:r>
          </a:p>
          <a:p>
            <a:pPr marL="0" indent="0" algn="ctr">
              <a:buNone/>
            </a:pPr>
            <a:endParaRPr lang="en-GB" dirty="0"/>
          </a:p>
          <a:p>
            <a:pPr marL="0" indent="0" algn="ctr">
              <a:buNone/>
            </a:pPr>
            <a:endParaRPr lang="en-GB" dirty="0" smtClean="0"/>
          </a:p>
          <a:p>
            <a:pPr marL="0" indent="0" algn="ctr">
              <a:buNone/>
            </a:pPr>
            <a:endParaRPr lang="en-GB" dirty="0" smtClean="0"/>
          </a:p>
          <a:p>
            <a:pPr marL="0" indent="0" algn="ctr">
              <a:buNone/>
            </a:pPr>
            <a:endParaRPr lang="en-GB" dirty="0"/>
          </a:p>
          <a:p>
            <a:pPr marL="0" indent="0" algn="ctr">
              <a:buNone/>
            </a:pPr>
            <a:r>
              <a:rPr lang="en-GB" dirty="0" smtClean="0"/>
              <a:t>to private ownership?</a:t>
            </a:r>
            <a:endParaRPr lang="en-GB" dirty="0"/>
          </a:p>
        </p:txBody>
      </p:sp>
      <p:sp>
        <p:nvSpPr>
          <p:cNvPr id="4" name="Down Arrow 3"/>
          <p:cNvSpPr/>
          <p:nvPr/>
        </p:nvSpPr>
        <p:spPr>
          <a:xfrm>
            <a:off x="4139952" y="3140968"/>
            <a:ext cx="864096" cy="1728192"/>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22086403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476672"/>
            <a:ext cx="8229600" cy="6120680"/>
          </a:xfrm>
        </p:spPr>
        <p:txBody>
          <a:bodyPr>
            <a:normAutofit fontScale="92500" lnSpcReduction="10000"/>
          </a:bodyPr>
          <a:lstStyle/>
          <a:p>
            <a:pPr marL="0" indent="0">
              <a:buNone/>
            </a:pPr>
            <a:r>
              <a:rPr lang="en-GB" dirty="0" smtClean="0"/>
              <a:t>self-ownership </a:t>
            </a:r>
            <a:r>
              <a:rPr lang="en-GB" dirty="0"/>
              <a:t>and the ownership of one’s </a:t>
            </a:r>
            <a:r>
              <a:rPr lang="en-GB" dirty="0" smtClean="0"/>
              <a:t>labour: </a:t>
            </a:r>
          </a:p>
          <a:p>
            <a:r>
              <a:rPr lang="en-GB" dirty="0" smtClean="0"/>
              <a:t>I own myself</a:t>
            </a:r>
          </a:p>
          <a:p>
            <a:r>
              <a:rPr lang="en-GB" dirty="0" smtClean="0"/>
              <a:t>therefore I own my labour</a:t>
            </a:r>
          </a:p>
          <a:p>
            <a:pPr marL="0" indent="0">
              <a:buNone/>
            </a:pPr>
            <a:endParaRPr lang="en-GB" dirty="0" smtClean="0"/>
          </a:p>
          <a:p>
            <a:pPr marL="0" indent="0">
              <a:buNone/>
            </a:pPr>
            <a:r>
              <a:rPr lang="en-GB" dirty="0" smtClean="0"/>
              <a:t>property </a:t>
            </a:r>
            <a:r>
              <a:rPr lang="en-GB" dirty="0"/>
              <a:t>as the outcome of </a:t>
            </a:r>
            <a:r>
              <a:rPr lang="en-GB" dirty="0" smtClean="0"/>
              <a:t>the application </a:t>
            </a:r>
            <a:r>
              <a:rPr lang="en-GB" dirty="0"/>
              <a:t>of </a:t>
            </a:r>
            <a:r>
              <a:rPr lang="en-GB" dirty="0" smtClean="0"/>
              <a:t>one’s </a:t>
            </a:r>
            <a:r>
              <a:rPr lang="en-GB" dirty="0"/>
              <a:t>own labour to common </a:t>
            </a:r>
            <a:r>
              <a:rPr lang="en-GB" dirty="0" smtClean="0"/>
              <a:t>resources: </a:t>
            </a:r>
          </a:p>
          <a:p>
            <a:r>
              <a:rPr lang="en-GB" dirty="0" smtClean="0"/>
              <a:t>I apply my labour (which I own) to commonly owned things</a:t>
            </a:r>
          </a:p>
          <a:p>
            <a:r>
              <a:rPr lang="en-GB" dirty="0" smtClean="0"/>
              <a:t>I thus come to own those things </a:t>
            </a:r>
          </a:p>
          <a:p>
            <a:r>
              <a:rPr lang="en-GB" dirty="0" smtClean="0"/>
              <a:t>therefore I have a right to use them as I see fit</a:t>
            </a:r>
          </a:p>
          <a:p>
            <a:endParaRPr lang="en-GB" dirty="0"/>
          </a:p>
          <a:p>
            <a:pPr marL="0" indent="0" algn="r">
              <a:buNone/>
            </a:pPr>
            <a:r>
              <a:rPr lang="en-GB" dirty="0" smtClean="0"/>
              <a:t>furthermore…</a:t>
            </a:r>
            <a:endParaRPr lang="en-GB" dirty="0"/>
          </a:p>
        </p:txBody>
      </p:sp>
    </p:spTree>
    <p:extLst>
      <p:ext uri="{BB962C8B-B14F-4D97-AF65-F5344CB8AC3E}">
        <p14:creationId xmlns:p14="http://schemas.microsoft.com/office/powerpoint/2010/main" val="261254891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smtClean="0"/>
              <a:t>this works to everyone’s benefit because</a:t>
            </a:r>
            <a:endParaRPr lang="en-GB" dirty="0"/>
          </a:p>
        </p:txBody>
      </p:sp>
      <p:sp>
        <p:nvSpPr>
          <p:cNvPr id="3" name="Content Placeholder 2"/>
          <p:cNvSpPr>
            <a:spLocks noGrp="1"/>
          </p:cNvSpPr>
          <p:nvPr>
            <p:ph idx="1"/>
          </p:nvPr>
        </p:nvSpPr>
        <p:spPr/>
        <p:txBody>
          <a:bodyPr/>
          <a:lstStyle/>
          <a:p>
            <a:r>
              <a:rPr lang="en-GB" dirty="0"/>
              <a:t>we make things more useful by working on them</a:t>
            </a:r>
          </a:p>
          <a:p>
            <a:r>
              <a:rPr lang="en-GB" dirty="0" smtClean="0"/>
              <a:t>and everyone benefits when we make things more useful</a:t>
            </a:r>
          </a:p>
          <a:p>
            <a:endParaRPr lang="en-GB" dirty="0"/>
          </a:p>
          <a:p>
            <a:endParaRPr lang="en-GB" dirty="0"/>
          </a:p>
        </p:txBody>
      </p:sp>
    </p:spTree>
    <p:extLst>
      <p:ext uri="{BB962C8B-B14F-4D97-AF65-F5344CB8AC3E}">
        <p14:creationId xmlns:p14="http://schemas.microsoft.com/office/powerpoint/2010/main" val="1909551663"/>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465</TotalTime>
  <Words>664</Words>
  <Application>Microsoft Office PowerPoint</Application>
  <PresentationFormat>On-screen Show (4:3)</PresentationFormat>
  <Paragraphs>91</Paragraphs>
  <Slides>16</Slides>
  <Notes>14</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16</vt:i4>
      </vt:variant>
    </vt:vector>
  </HeadingPairs>
  <TitlesOfParts>
    <vt:vector size="19" baseType="lpstr">
      <vt:lpstr>Arial</vt:lpstr>
      <vt:lpstr>Calibri</vt:lpstr>
      <vt:lpstr>Office Theme</vt:lpstr>
      <vt:lpstr>Ethics Theory  and  Business Practice</vt:lpstr>
      <vt:lpstr>aims</vt:lpstr>
      <vt:lpstr>what is property?</vt:lpstr>
      <vt:lpstr>the importance of property in business </vt:lpstr>
      <vt:lpstr>PowerPoint Presentation</vt:lpstr>
      <vt:lpstr>two perspectives: </vt:lpstr>
      <vt:lpstr>John Locke’s justification of property rights</vt:lpstr>
      <vt:lpstr>PowerPoint Presentation</vt:lpstr>
      <vt:lpstr>this works to everyone’s benefit because</vt:lpstr>
      <vt:lpstr>Locke’s rationale applied to business</vt:lpstr>
      <vt:lpstr>PowerPoint Presentation</vt:lpstr>
      <vt:lpstr>Karl Marx’s critique of property rights</vt:lpstr>
      <vt:lpstr>how exploitation occurs in business</vt:lpstr>
      <vt:lpstr>exploitation in contemporary business?</vt:lpstr>
      <vt:lpstr>key points</vt:lpstr>
      <vt:lpstr>references</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Introduction</dc:title>
  <dc:creator>User</dc:creator>
  <cp:lastModifiedBy>Rafael Marques</cp:lastModifiedBy>
  <cp:revision>46</cp:revision>
  <dcterms:created xsi:type="dcterms:W3CDTF">2014-04-08T09:24:31Z</dcterms:created>
  <dcterms:modified xsi:type="dcterms:W3CDTF">2016-08-09T15:49:36Z</dcterms:modified>
</cp:coreProperties>
</file>